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11"/>
  </p:notesMasterIdLst>
  <p:sldIdLst>
    <p:sldId id="256" r:id="rId2"/>
    <p:sldId id="257" r:id="rId3"/>
    <p:sldId id="259" r:id="rId4"/>
    <p:sldId id="258"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ssio Semeraro" initials="AS"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03" autoAdjust="0"/>
    <p:restoredTop sz="94660"/>
  </p:normalViewPr>
  <p:slideViewPr>
    <p:cSldViewPr snapToGrid="0">
      <p:cViewPr varScale="1">
        <p:scale>
          <a:sx n="69" d="100"/>
          <a:sy n="69" d="100"/>
        </p:scale>
        <p:origin x="-696"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4CE6AE-65FA-4505-B7BB-DCDEFF4AFAC6}" type="datetimeFigureOut">
              <a:rPr lang="it-IT" smtClean="0"/>
              <a:t>08/06/2016</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4267A1-BEBC-499A-B597-26056AA3A4B3}" type="slidenum">
              <a:rPr lang="it-IT" smtClean="0"/>
              <a:t>‹N›</a:t>
            </a:fld>
            <a:endParaRPr lang="it-IT"/>
          </a:p>
        </p:txBody>
      </p:sp>
    </p:spTree>
    <p:extLst>
      <p:ext uri="{BB962C8B-B14F-4D97-AF65-F5344CB8AC3E}">
        <p14:creationId xmlns:p14="http://schemas.microsoft.com/office/powerpoint/2010/main" val="4020189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44267A1-BEBC-499A-B597-26056AA3A4B3}" type="slidenum">
              <a:rPr lang="it-IT" smtClean="0"/>
              <a:t>3</a:t>
            </a:fld>
            <a:endParaRPr lang="it-IT"/>
          </a:p>
        </p:txBody>
      </p:sp>
    </p:spTree>
    <p:extLst>
      <p:ext uri="{BB962C8B-B14F-4D97-AF65-F5344CB8AC3E}">
        <p14:creationId xmlns:p14="http://schemas.microsoft.com/office/powerpoint/2010/main" val="1525645550"/>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it-IT"/>
              <a:t>Fare clic per modificare lo stile del titolo</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83284890-85D2-4D7B-8EF5-15A9C1DB8F42}" type="datetimeFigureOut">
              <a:rPr lang="en-US" dirty="0"/>
              <a:t>6/8/2016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4FAB73BC-B049-4115-A692-8D63A059BFB8}"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7157CC2-0FC8-4686-B024-99790E0F5162}" type="datetimeFigureOut">
              <a:rPr lang="en-US" dirty="0"/>
              <a:t>6/8/2016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F6764DA5-CD3D-4590-A511-FCD3BC7A793E}" type="datetimeFigureOut">
              <a:rPr lang="en-US" dirty="0"/>
              <a:t>6/8/2016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2F5661D-6934-4B32-B92C-470368BF1EC6}" type="datetimeFigureOut">
              <a:rPr lang="en-US" dirty="0"/>
              <a:t>6/8/2016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it-IT"/>
              <a:t>Fare clic per modificare lo stile del titolo</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a:xfrm>
            <a:off x="8593667" y="6272784"/>
            <a:ext cx="2644309" cy="365125"/>
          </a:xfrm>
        </p:spPr>
        <p:txBody>
          <a:bodyPr/>
          <a:lstStyle/>
          <a:p>
            <a:fld id="{C6F822A4-8DA6-4447-9B1F-C5DB58435268}" type="datetimeFigureOut">
              <a:rPr lang="en-US" dirty="0"/>
              <a:t>6/8/2016</a:t>
            </a:fld>
            <a:endParaRPr lang="en-US" dirty="0"/>
          </a:p>
        </p:txBody>
      </p:sp>
      <p:sp>
        <p:nvSpPr>
          <p:cNvPr id="5" name="Footer Placeholder 4"/>
          <p:cNvSpPr>
            <a:spLocks noGrp="1"/>
          </p:cNvSpPr>
          <p:nvPr>
            <p:ph type="ftr" sz="quarter" idx="11"/>
          </p:nvPr>
        </p:nvSpPr>
        <p:spPr>
          <a:xfrm>
            <a:off x="2182708" y="6272784"/>
            <a:ext cx="6327648" cy="365125"/>
          </a:xfrm>
        </p:spPr>
        <p:txBody>
          <a:bodyPr/>
          <a:lstStyle/>
          <a:p>
            <a:endParaRPr lang="en-US" dirty="0"/>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4FAB73BC-B049-4115-A692-8D63A059BFB8}"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E548D31E-DCDA-41A7-9C67-C4B11B94D21D}" type="datetimeFigureOut">
              <a:rPr lang="en-US" dirty="0"/>
              <a:t>6/8/2016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9B3762C0-B258-48F1-ADE6-176B4174CCDD}" type="datetimeFigureOut">
              <a:rPr lang="en-US" dirty="0"/>
              <a:t>6/8/2016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a:t>Fare clic per modificare lo stile del titolo</a:t>
            </a:r>
            <a:endParaRPr lang="en-US" dirty="0"/>
          </a:p>
        </p:txBody>
      </p:sp>
      <p:sp>
        <p:nvSpPr>
          <p:cNvPr id="3" name="Date Placeholder 2"/>
          <p:cNvSpPr>
            <a:spLocks noGrp="1"/>
          </p:cNvSpPr>
          <p:nvPr>
            <p:ph type="dt" sz="half" idx="10"/>
          </p:nvPr>
        </p:nvSpPr>
        <p:spPr/>
        <p:txBody>
          <a:bodyPr/>
          <a:lstStyle/>
          <a:p>
            <a:fld id="{677919A6-33EB-49BD-A62F-1FA56B9F9712}" type="datetimeFigureOut">
              <a:rPr lang="en-US" dirty="0"/>
              <a:t>6/8/2016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A4E7D1B-D673-4CF6-8672-009D42ABD2A0}" type="datetimeFigureOut">
              <a:rPr lang="en-US" dirty="0"/>
              <a:t>6/8/2016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it-IT"/>
              <a:t>Fare clic per modificare lo stile del titolo</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DA16AA21-1863-4931-97CB-99D0A168701B}" type="datetimeFigureOut">
              <a:rPr lang="en-US" dirty="0"/>
              <a:t>6/8/2016</a:t>
            </a:fld>
            <a:endParaRPr lang="en-US" dirty="0"/>
          </a:p>
        </p:txBody>
      </p:sp>
      <p:sp>
        <p:nvSpPr>
          <p:cNvPr id="6" name="Footer Placeholder 5"/>
          <p:cNvSpPr>
            <a:spLocks noGrp="1"/>
          </p:cNvSpPr>
          <p:nvPr>
            <p:ph type="ftr" sz="quarter" idx="11"/>
          </p:nvPr>
        </p:nvSpPr>
        <p:spPr/>
        <p:txBody>
          <a:bodyPr/>
          <a:lstStyle/>
          <a:p>
            <a:endParaRPr lang="en-US" dirty="0"/>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3772C379-9A7C-4C87-A116-CBE9F58B04C5}" type="datetimeFigureOut">
              <a:rPr lang="en-US" dirty="0"/>
              <a:t>6/8/2016</a:t>
            </a:fld>
            <a:endParaRPr lang="en-US" dirty="0"/>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4FAB73BC-B049-4115-A692-8D63A059BFB8}" type="slidenum">
              <a:rPr lang="en-US" dirty="0"/>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664C608-40B1-4030-A28D-5B74BC98ADCE}" type="datetimeFigureOut">
              <a:rPr lang="en-US" dirty="0"/>
              <a:t>6/8/2016</a:t>
            </a:fld>
            <a:endParaRPr lang="en-US" dirty="0"/>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dirty="0"/>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4FAB73BC-B049-4115-A692-8D63A059BFB8}"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Y8ivF5GqzK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a:t>Periodo federiciano</a:t>
            </a:r>
          </a:p>
        </p:txBody>
      </p:sp>
      <p:sp>
        <p:nvSpPr>
          <p:cNvPr id="3" name="Sottotitolo 2"/>
          <p:cNvSpPr>
            <a:spLocks noGrp="1"/>
          </p:cNvSpPr>
          <p:nvPr>
            <p:ph type="subTitle" idx="1"/>
          </p:nvPr>
        </p:nvSpPr>
        <p:spPr>
          <a:xfrm>
            <a:off x="3129340" y="5070054"/>
            <a:ext cx="5811400" cy="1272378"/>
          </a:xfrm>
        </p:spPr>
        <p:txBody>
          <a:bodyPr>
            <a:normAutofit fontScale="92500"/>
          </a:bodyPr>
          <a:lstStyle/>
          <a:p>
            <a:pPr algn="ctr"/>
            <a:r>
              <a:rPr lang="it-IT" dirty="0"/>
              <a:t>Semeraro Alessio e </a:t>
            </a:r>
            <a:r>
              <a:rPr lang="it-IT" dirty="0" err="1"/>
              <a:t>Nisi</a:t>
            </a:r>
            <a:r>
              <a:rPr lang="it-IT" dirty="0"/>
              <a:t> Francesca - Classe 3C</a:t>
            </a:r>
          </a:p>
          <a:p>
            <a:pPr algn="ctr"/>
            <a:r>
              <a:rPr lang="it-IT" u="sng" dirty="0"/>
              <a:t>PROGETTO di didattica invertita</a:t>
            </a:r>
          </a:p>
          <a:p>
            <a:pPr algn="ctr"/>
            <a:r>
              <a:rPr lang="it-IT" u="sng" dirty="0"/>
              <a:t>Prof. ATTROTTO Pasquale</a:t>
            </a:r>
          </a:p>
        </p:txBody>
      </p:sp>
    </p:spTree>
    <p:extLst>
      <p:ext uri="{BB962C8B-B14F-4D97-AF65-F5344CB8AC3E}">
        <p14:creationId xmlns:p14="http://schemas.microsoft.com/office/powerpoint/2010/main" val="1916994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237167" y="834828"/>
            <a:ext cx="7723956" cy="4729394"/>
          </a:xfrm>
        </p:spPr>
        <p:txBody>
          <a:bodyPr>
            <a:normAutofit/>
          </a:bodyPr>
          <a:lstStyle/>
          <a:p>
            <a:pPr algn="ctr"/>
            <a:r>
              <a:rPr lang="it-IT" sz="6000" dirty="0"/>
              <a:t>Inquadramento storico del periodo federiciano</a:t>
            </a:r>
          </a:p>
        </p:txBody>
      </p:sp>
    </p:spTree>
    <p:extLst>
      <p:ext uri="{BB962C8B-B14F-4D97-AF65-F5344CB8AC3E}">
        <p14:creationId xmlns:p14="http://schemas.microsoft.com/office/powerpoint/2010/main" val="26775772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69848" y="249381"/>
            <a:ext cx="10058400" cy="1034103"/>
          </a:xfrm>
        </p:spPr>
        <p:txBody>
          <a:bodyPr/>
          <a:lstStyle/>
          <a:p>
            <a:pPr algn="ctr"/>
            <a:r>
              <a:rPr lang="it-IT" dirty="0"/>
              <a:t>FEDERICO II di SVEVIA</a:t>
            </a:r>
          </a:p>
        </p:txBody>
      </p:sp>
      <p:sp>
        <p:nvSpPr>
          <p:cNvPr id="5" name="CasellaDiTesto 4"/>
          <p:cNvSpPr txBox="1"/>
          <p:nvPr/>
        </p:nvSpPr>
        <p:spPr>
          <a:xfrm>
            <a:off x="3969327" y="1811026"/>
            <a:ext cx="4135581" cy="707886"/>
          </a:xfrm>
          <a:prstGeom prst="rect">
            <a:avLst/>
          </a:prstGeom>
          <a:noFill/>
          <a:ln>
            <a:noFill/>
          </a:ln>
        </p:spPr>
        <p:txBody>
          <a:bodyPr wrap="square" rtlCol="0">
            <a:spAutoFit/>
          </a:bodyPr>
          <a:lstStyle/>
          <a:p>
            <a:pPr algn="ctr"/>
            <a:r>
              <a:rPr lang="it-IT" sz="2000" b="1" dirty="0"/>
              <a:t>Nasce il 26 Dicembre 1194</a:t>
            </a:r>
          </a:p>
          <a:p>
            <a:pPr algn="ctr"/>
            <a:r>
              <a:rPr lang="it-IT" sz="2000" b="1" dirty="0"/>
              <a:t>Muore il 13 Dicembre 1250</a:t>
            </a:r>
          </a:p>
        </p:txBody>
      </p:sp>
      <p:sp>
        <p:nvSpPr>
          <p:cNvPr id="7" name="CasellaDiTesto 6"/>
          <p:cNvSpPr txBox="1"/>
          <p:nvPr/>
        </p:nvSpPr>
        <p:spPr>
          <a:xfrm>
            <a:off x="8104908" y="1676336"/>
            <a:ext cx="3705397" cy="1015663"/>
          </a:xfrm>
          <a:prstGeom prst="rect">
            <a:avLst/>
          </a:prstGeom>
          <a:noFill/>
          <a:ln>
            <a:noFill/>
          </a:ln>
        </p:spPr>
        <p:txBody>
          <a:bodyPr wrap="square" rtlCol="0">
            <a:spAutoFit/>
          </a:bodyPr>
          <a:lstStyle/>
          <a:p>
            <a:pPr algn="ctr"/>
            <a:r>
              <a:rPr lang="it-IT" sz="2000" b="1" dirty="0"/>
              <a:t>Era erede di due dinastie,</a:t>
            </a:r>
          </a:p>
          <a:p>
            <a:pPr algn="ctr"/>
            <a:r>
              <a:rPr lang="it-IT" sz="2000" b="1" dirty="0"/>
              <a:t>salite al vertice della</a:t>
            </a:r>
          </a:p>
          <a:p>
            <a:pPr algn="ctr"/>
            <a:r>
              <a:rPr lang="it-IT" sz="2000" b="1" dirty="0"/>
              <a:t>nobiltà europea.</a:t>
            </a:r>
          </a:p>
        </p:txBody>
      </p:sp>
      <p:sp>
        <p:nvSpPr>
          <p:cNvPr id="8" name="CasellaDiTesto 7"/>
          <p:cNvSpPr txBox="1"/>
          <p:nvPr/>
        </p:nvSpPr>
        <p:spPr>
          <a:xfrm>
            <a:off x="8606788" y="6307857"/>
            <a:ext cx="2867891" cy="400110"/>
          </a:xfrm>
          <a:prstGeom prst="rect">
            <a:avLst/>
          </a:prstGeom>
          <a:noFill/>
          <a:ln>
            <a:noFill/>
          </a:ln>
        </p:spPr>
        <p:txBody>
          <a:bodyPr wrap="square" rtlCol="0">
            <a:spAutoFit/>
          </a:bodyPr>
          <a:lstStyle/>
          <a:p>
            <a:pPr algn="ctr"/>
            <a:r>
              <a:rPr lang="it-IT" sz="2000" b="1" dirty="0"/>
              <a:t>Per saperne di </a:t>
            </a:r>
            <a:r>
              <a:rPr lang="it-IT" sz="2000" b="1" dirty="0">
                <a:solidFill>
                  <a:srgbClr val="00B0F0"/>
                </a:solidFill>
                <a:hlinkClick r:id="rId3" action="ppaction://hlinksldjump"/>
              </a:rPr>
              <a:t>più</a:t>
            </a:r>
            <a:r>
              <a:rPr lang="it-IT" sz="2000" b="1" dirty="0"/>
              <a:t> …</a:t>
            </a:r>
          </a:p>
        </p:txBody>
      </p:sp>
      <p:sp>
        <p:nvSpPr>
          <p:cNvPr id="9" name="CasellaDiTesto 8"/>
          <p:cNvSpPr txBox="1"/>
          <p:nvPr/>
        </p:nvSpPr>
        <p:spPr>
          <a:xfrm>
            <a:off x="4322618" y="2691999"/>
            <a:ext cx="7487687" cy="2308324"/>
          </a:xfrm>
          <a:prstGeom prst="rect">
            <a:avLst/>
          </a:prstGeom>
          <a:noFill/>
        </p:spPr>
        <p:txBody>
          <a:bodyPr wrap="square" rtlCol="0">
            <a:spAutoFit/>
          </a:bodyPr>
          <a:lstStyle/>
          <a:p>
            <a:endParaRPr lang="it-IT" dirty="0"/>
          </a:p>
          <a:p>
            <a:endParaRPr lang="it-IT" dirty="0"/>
          </a:p>
          <a:p>
            <a:endParaRPr lang="it-IT" dirty="0"/>
          </a:p>
          <a:p>
            <a:r>
              <a:rPr lang="it-IT" dirty="0"/>
              <a:t>Uomo molto colto ed amante della cultura. Fondò a Napoli la prima Università Statale del mondo Occidentale. Grazie al suo patrimonio personale fondò molte altre scuole nel suo regno, per permettere anche ai più poveri di istruirsi. Federico, inoltre, parlava molte lingue e stimava la scienza Araba.</a:t>
            </a:r>
          </a:p>
        </p:txBody>
      </p:sp>
      <p:sp>
        <p:nvSpPr>
          <p:cNvPr id="3" name="Segnaposto contenuto 2"/>
          <p:cNvSpPr>
            <a:spLocks noGrp="1"/>
          </p:cNvSpPr>
          <p:nvPr>
            <p:ph idx="1"/>
          </p:nvPr>
        </p:nvSpPr>
        <p:spPr/>
        <p:txBody>
          <a:bodyPr/>
          <a:lstStyle/>
          <a:p>
            <a:endParaRPr lang="it-IT"/>
          </a:p>
        </p:txBody>
      </p:sp>
    </p:spTree>
    <p:extLst>
      <p:ext uri="{BB962C8B-B14F-4D97-AF65-F5344CB8AC3E}">
        <p14:creationId xmlns:p14="http://schemas.microsoft.com/office/powerpoint/2010/main" val="1895527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69848" y="219159"/>
            <a:ext cx="10058400" cy="1609344"/>
          </a:xfrm>
        </p:spPr>
        <p:txBody>
          <a:bodyPr/>
          <a:lstStyle/>
          <a:p>
            <a:pPr algn="ctr"/>
            <a:r>
              <a:rPr lang="it-IT" dirty="0"/>
              <a:t>Federico II di </a:t>
            </a:r>
            <a:r>
              <a:rPr lang="it-IT" dirty="0" err="1"/>
              <a:t>svevia</a:t>
            </a:r>
            <a:endParaRPr lang="it-IT" dirty="0"/>
          </a:p>
        </p:txBody>
      </p:sp>
      <p:sp>
        <p:nvSpPr>
          <p:cNvPr id="3" name="Segnaposto contenuto 2"/>
          <p:cNvSpPr>
            <a:spLocks noGrp="1"/>
          </p:cNvSpPr>
          <p:nvPr>
            <p:ph idx="1"/>
          </p:nvPr>
        </p:nvSpPr>
        <p:spPr>
          <a:xfrm>
            <a:off x="560439" y="1496291"/>
            <a:ext cx="11002295" cy="4934005"/>
          </a:xfrm>
        </p:spPr>
        <p:txBody>
          <a:bodyPr>
            <a:normAutofit lnSpcReduction="10000"/>
          </a:bodyPr>
          <a:lstStyle/>
          <a:p>
            <a:pPr algn="just"/>
            <a:r>
              <a:rPr lang="it-IT" sz="2400" dirty="0"/>
              <a:t>Nasce due giorni dopo l’incoronazione del padre Imperatore Enrico VI di Svevia, re di Sicilia.  La madre imperatrice Costanza si era fermata quando il marito aveva intrapreso la sua seconda, vittoriosa, spedizione per la conquista del Regno.  Il fanciullo riunì nella sua persona l’eredità di due dinastie che solo nel XI sec. erano salite al vertice della nobiltà europea.</a:t>
            </a:r>
          </a:p>
          <a:p>
            <a:pPr algn="just"/>
            <a:r>
              <a:rPr lang="it-IT" sz="2400" dirty="0"/>
              <a:t>Grazie ai nonni, l’imperatore Federico I Barbarossa e il re di Sicilia Ruggero II, Federico poteva vantare legami di parentela con famiglie principesche e nobili di tutta Europa. </a:t>
            </a:r>
          </a:p>
          <a:p>
            <a:pPr algn="just"/>
            <a:r>
              <a:rPr lang="it-IT" sz="2400" dirty="0"/>
              <a:t>Quando la madre di Federico II, Costanza, nella primavera 1195, partì verso Bari e Palermo per assumere la reggenza del Regno, dopo la partenza di Enrico VI, affidò il figlio alla cura della duchessa di Spoleto, consorte del duca Tedesco Corrado di Urslingen, residente a Foligno. La duchessa la cui famiglia d’origine ci è ignota, allevò Federico e nel 1196 predispose anche il suo battesimo, che, contrariamente ai desideri di Enrico VI, il quale avrebbe voluto che fosse celebrato dal papa, ebbe luogo ad Assisi.</a:t>
            </a:r>
          </a:p>
          <a:p>
            <a:pPr marL="0" indent="0" algn="just">
              <a:buNone/>
            </a:pPr>
            <a:endParaRPr lang="it-IT" dirty="0"/>
          </a:p>
        </p:txBody>
      </p:sp>
    </p:spTree>
    <p:extLst>
      <p:ext uri="{BB962C8B-B14F-4D97-AF65-F5344CB8AC3E}">
        <p14:creationId xmlns:p14="http://schemas.microsoft.com/office/powerpoint/2010/main" val="42407760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IL PROGETTO di Federico ii di Svevia</a:t>
            </a:r>
          </a:p>
        </p:txBody>
      </p:sp>
      <p:sp>
        <p:nvSpPr>
          <p:cNvPr id="3" name="Segnaposto contenuto 2"/>
          <p:cNvSpPr>
            <a:spLocks noGrp="1"/>
          </p:cNvSpPr>
          <p:nvPr>
            <p:ph idx="1"/>
          </p:nvPr>
        </p:nvSpPr>
        <p:spPr>
          <a:xfrm>
            <a:off x="436419" y="1891145"/>
            <a:ext cx="11305308" cy="4281055"/>
          </a:xfrm>
        </p:spPr>
        <p:txBody>
          <a:bodyPr>
            <a:noAutofit/>
          </a:bodyPr>
          <a:lstStyle/>
          <a:p>
            <a:pPr algn="just"/>
            <a:r>
              <a:rPr lang="it-IT" sz="2200" dirty="0"/>
              <a:t>Il Progetto di Federico II di Svevia, portò a contrasti con i comuni, che si videro negare tutte le concessioni ottenute con il nonno, Federico Barbarossa. Si ricostruì una lega Guelfa, appoggiata dal papa che venne però sconfitta nel 1237 dai comuni ghibellini, appoggiati da Federico II di Svevia.  Con la vittoria si impadronì del carroccio di Milano portandolo trionfalmente a Cremona. </a:t>
            </a:r>
            <a:r>
              <a:rPr lang="it-IT" sz="2200" dirty="0" err="1"/>
              <a:t>Fù</a:t>
            </a:r>
            <a:r>
              <a:rPr lang="it-IT" sz="2200" dirty="0"/>
              <a:t> poi spedito a Roma per essere conservato sul campidoglio. Il papa Gregorio IX, intaccato nell’immagine dalla sconfitta e spaventato dal potere di Federico II, colse il pretesto per scomunicarlo nuovamente. A Gregorio IX successe </a:t>
            </a:r>
            <a:r>
              <a:rPr lang="it-IT" sz="2200" b="1" dirty="0"/>
              <a:t>Innocenzo IV</a:t>
            </a:r>
            <a:r>
              <a:rPr lang="it-IT" sz="2200" dirty="0"/>
              <a:t> il quale scomunicò l’imperatore per la terza volta. Sebbene Federico II cercò di raggiungere un accordo dando prove di buona volontà, il papa lo dichiarò decaduto sciogliendo i sudditi dal giuramento di fedeltà. Bandì inoltre una vera e propria crociata contro Federico II indicandolo addirittura come l’"</a:t>
            </a:r>
            <a:r>
              <a:rPr lang="it-IT" sz="2200" b="1" dirty="0"/>
              <a:t>Anticristo</a:t>
            </a:r>
            <a:r>
              <a:rPr lang="it-IT" sz="2200" dirty="0"/>
              <a:t>” e predicando colpe terribili a suo carico. I due pontefici non scomunicarono </a:t>
            </a:r>
            <a:r>
              <a:rPr lang="it-IT" sz="2200" b="1" dirty="0"/>
              <a:t>Federico II di Svevia</a:t>
            </a:r>
            <a:r>
              <a:rPr lang="it-IT" sz="2200" dirty="0"/>
              <a:t> per ragioni religiose ma perché sentivano minacciato il dominio dei loro territori.</a:t>
            </a:r>
          </a:p>
        </p:txBody>
      </p:sp>
    </p:spTree>
    <p:extLst>
      <p:ext uri="{BB962C8B-B14F-4D97-AF65-F5344CB8AC3E}">
        <p14:creationId xmlns:p14="http://schemas.microsoft.com/office/powerpoint/2010/main" val="3974255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4400" dirty="0"/>
              <a:t>LEONARDO FIBONACCI (DETTO LEONARDO PISANO)</a:t>
            </a:r>
          </a:p>
        </p:txBody>
      </p:sp>
      <p:sp>
        <p:nvSpPr>
          <p:cNvPr id="3" name="Segnaposto contenuto 2"/>
          <p:cNvSpPr>
            <a:spLocks noGrp="1"/>
          </p:cNvSpPr>
          <p:nvPr>
            <p:ph idx="1"/>
          </p:nvPr>
        </p:nvSpPr>
        <p:spPr>
          <a:xfrm>
            <a:off x="564204" y="1712066"/>
            <a:ext cx="8447549" cy="4357993"/>
          </a:xfrm>
        </p:spPr>
        <p:txBody>
          <a:bodyPr>
            <a:noAutofit/>
          </a:bodyPr>
          <a:lstStyle/>
          <a:p>
            <a:pPr algn="just"/>
            <a:r>
              <a:rPr lang="it-IT" dirty="0"/>
              <a:t>Matematico del Medioevo, nato a Pisa intorno al 1175. Nell’ introduzione al </a:t>
            </a:r>
            <a:r>
              <a:rPr lang="it-IT" b="1" dirty="0"/>
              <a:t>Liber Abbaci</a:t>
            </a:r>
            <a:r>
              <a:rPr lang="it-IT" dirty="0"/>
              <a:t> (1202, rielaborazione 1228) fonte per la sua biografia. Egli stesso ricorda come, essendo cresciuto a Bugia presso Algeri, dove il padre era impiegato di dogana per conto dei mercanti pisani, fosse stato istruito fino all’infanzia ‘’nell’abbaco al modo degli Hindi’’, ossia a usare la numerazione che oggi chiamiamo arabica, quasi del tutto ignorata all’epoca in Europa, e che Leonardo espose poi nel Liber Abbaci. Il Liber Abbaci gli procurò grande fama, tanto che l’imperatore Federico II studiò le opere di Leonardo e nel luglio 1226, durante un soggiorno a Pisa, volle incontrarlo. In questa circostanza l’imperatore avrebbe posto a Leonardo, quesiti matematici, che offrirono poi a Leonardo il destro per ulteriori riflessioni inserite in opere successive e nella seconda edizione del Liber Abbaci. Morì intorno al 1235.</a:t>
            </a:r>
          </a:p>
        </p:txBody>
      </p:sp>
      <p:pic>
        <p:nvPicPr>
          <p:cNvPr id="4" name="Immagine 3"/>
          <p:cNvPicPr>
            <a:picLocks noChangeAspect="1"/>
          </p:cNvPicPr>
          <p:nvPr/>
        </p:nvPicPr>
        <p:blipFill>
          <a:blip r:embed="rId2"/>
          <a:stretch>
            <a:fillRect/>
          </a:stretch>
        </p:blipFill>
        <p:spPr>
          <a:xfrm>
            <a:off x="9011753" y="2093976"/>
            <a:ext cx="2816887" cy="3221345"/>
          </a:xfrm>
          <a:prstGeom prst="rect">
            <a:avLst/>
          </a:prstGeom>
        </p:spPr>
      </p:pic>
    </p:spTree>
    <p:extLst>
      <p:ext uri="{BB962C8B-B14F-4D97-AF65-F5344CB8AC3E}">
        <p14:creationId xmlns:p14="http://schemas.microsoft.com/office/powerpoint/2010/main" val="9345227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La sequenza di </a:t>
            </a:r>
            <a:r>
              <a:rPr lang="it-IT" dirty="0" err="1"/>
              <a:t>fibonacci</a:t>
            </a:r>
            <a:endParaRPr lang="it-IT" dirty="0"/>
          </a:p>
        </p:txBody>
      </p:sp>
      <p:sp>
        <p:nvSpPr>
          <p:cNvPr id="3" name="Segnaposto contenuto 2"/>
          <p:cNvSpPr>
            <a:spLocks noGrp="1"/>
          </p:cNvSpPr>
          <p:nvPr>
            <p:ph idx="1"/>
          </p:nvPr>
        </p:nvSpPr>
        <p:spPr/>
        <p:txBody>
          <a:bodyPr>
            <a:noAutofit/>
          </a:bodyPr>
          <a:lstStyle/>
          <a:p>
            <a:pPr algn="just"/>
            <a:r>
              <a:rPr lang="it-IT" sz="2100" dirty="0"/>
              <a:t>Fibonacci individuò questa serie per la prima volta nel 1202, per risolvere un problema pratico: quante coppie di conigli si ottengono in un anno da una sola coppia supponendo che produca ogni mese (tranne il primo) una nuova coppia che a sua volta diventa fertile a partire dal secondo mese? La risposta è 144 coppie di conigli. In questa serie ogni numero è il risultato della somma dei due precedenti: 0, 1, 1, 2, 3, 5, 8, 13... fino all’infinito. Fino al XIX secolo a questa successione non fu attribuita alcuna importanza, finché si scoprì che può essere applicata, per esempio, nel calcolo delle probabilità, nella sezione aurea e nel triangolo aureo. I numeri di Fibonacci si trovano anche in natura, per esempio nella disposizione delle foglie. In molti alberi, scegliendo una foglia su uno stelo e assegnandole il numero “0”, contando il numero di foglie fino ad arrivare a una perfettamente allineata con la foglia “0”, probabilmente si troverà un numero di Fibonacci. Anche i petali di moltissimi fiori sono un numero di Fibonacci. Al matematico pisano si deve anche l’introduzione dei numeri arabi in Italia.</a:t>
            </a:r>
          </a:p>
        </p:txBody>
      </p:sp>
    </p:spTree>
    <p:extLst>
      <p:ext uri="{BB962C8B-B14F-4D97-AF65-F5344CB8AC3E}">
        <p14:creationId xmlns:p14="http://schemas.microsoft.com/office/powerpoint/2010/main" val="925124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egnaposto contenuto 3"/>
          <p:cNvPicPr>
            <a:picLocks noGrp="1" noChangeAspect="1"/>
          </p:cNvPicPr>
          <p:nvPr>
            <p:ph idx="1"/>
          </p:nvPr>
        </p:nvPicPr>
        <p:blipFill>
          <a:blip r:embed="rId2"/>
          <a:stretch>
            <a:fillRect/>
          </a:stretch>
        </p:blipFill>
        <p:spPr>
          <a:xfrm>
            <a:off x="288755" y="24062"/>
            <a:ext cx="10780295" cy="6788217"/>
          </a:xfrm>
        </p:spPr>
      </p:pic>
    </p:spTree>
    <p:extLst>
      <p:ext uri="{BB962C8B-B14F-4D97-AF65-F5344CB8AC3E}">
        <p14:creationId xmlns:p14="http://schemas.microsoft.com/office/powerpoint/2010/main" val="1417945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dirty="0"/>
              <a:t>La musica di </a:t>
            </a:r>
            <a:r>
              <a:rPr lang="it-IT" dirty="0" err="1"/>
              <a:t>fibonacci</a:t>
            </a:r>
            <a:endParaRPr lang="it-IT" dirty="0"/>
          </a:p>
        </p:txBody>
      </p:sp>
      <p:pic>
        <p:nvPicPr>
          <p:cNvPr id="4" name="Y8ivF5GqzKo"/>
          <p:cNvPicPr>
            <a:picLocks noRot="1" noChangeAspect="1"/>
          </p:cNvPicPr>
          <p:nvPr>
            <a:videoFile r:link="rId1"/>
          </p:nvPr>
        </p:nvPicPr>
        <p:blipFill>
          <a:blip r:embed="rId3"/>
          <a:stretch>
            <a:fillRect/>
          </a:stretch>
        </p:blipFill>
        <p:spPr>
          <a:xfrm>
            <a:off x="2187621" y="2093976"/>
            <a:ext cx="7822854" cy="440035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2599407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Legno">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xmlns="" name="Wood Type" id="{7ACABC62-BF99-48CF-A9DC-4DB89C7B13DC}" vid="{142A1326-48AB-42A9-8428-CB14AA30176D}"/>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TM03090434[[fn=Legno]]</Template>
  <TotalTime>320</TotalTime>
  <Words>823</Words>
  <Application>Microsoft Office PowerPoint</Application>
  <PresentationFormat>Personalizzato</PresentationFormat>
  <Paragraphs>28</Paragraphs>
  <Slides>9</Slides>
  <Notes>1</Notes>
  <HiddenSlides>0</HiddenSlides>
  <MMClips>1</MMClips>
  <ScaleCrop>false</ScaleCrop>
  <HeadingPairs>
    <vt:vector size="4" baseType="variant">
      <vt:variant>
        <vt:lpstr>Tema</vt:lpstr>
      </vt:variant>
      <vt:variant>
        <vt:i4>1</vt:i4>
      </vt:variant>
      <vt:variant>
        <vt:lpstr>Titoli diapositive</vt:lpstr>
      </vt:variant>
      <vt:variant>
        <vt:i4>9</vt:i4>
      </vt:variant>
    </vt:vector>
  </HeadingPairs>
  <TitlesOfParts>
    <vt:vector size="10" baseType="lpstr">
      <vt:lpstr>Legno</vt:lpstr>
      <vt:lpstr>Periodo federiciano</vt:lpstr>
      <vt:lpstr>Inquadramento storico del periodo federiciano</vt:lpstr>
      <vt:lpstr>FEDERICO II di SVEVIA</vt:lpstr>
      <vt:lpstr>Federico II di svevia</vt:lpstr>
      <vt:lpstr>IL PROGETTO di Federico ii di Svevia</vt:lpstr>
      <vt:lpstr>LEONARDO FIBONACCI (DETTO LEONARDO PISANO)</vt:lpstr>
      <vt:lpstr>La sequenza di fibonacci</vt:lpstr>
      <vt:lpstr>Presentazione standard di PowerPoint</vt:lpstr>
      <vt:lpstr>La musica di fibonacci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Periodo federiciano</dc:title>
  <dc:creator>Alessio Semeraro</dc:creator>
  <cp:lastModifiedBy>utente</cp:lastModifiedBy>
  <cp:revision>28</cp:revision>
  <dcterms:created xsi:type="dcterms:W3CDTF">2016-05-20T07:03:04Z</dcterms:created>
  <dcterms:modified xsi:type="dcterms:W3CDTF">2016-06-08T08:40:37Z</dcterms:modified>
</cp:coreProperties>
</file>